
<file path=[Content_Types].xml><?xml version="1.0" encoding="utf-8"?>
<Types xmlns="http://schemas.openxmlformats.org/package/2006/content-types">
  <Default Extension="jfif" ContentType="image/jpeg"/>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sldIdLst>
    <p:sldId id="256" r:id="rId2"/>
    <p:sldId id="257" r:id="rId3"/>
    <p:sldId id="258" r:id="rId4"/>
    <p:sldId id="259" r:id="rId5"/>
    <p:sldId id="260" r:id="rId6"/>
    <p:sldId id="261" r:id="rId7"/>
    <p:sldId id="265" r:id="rId8"/>
    <p:sldId id="266" r:id="rId9"/>
    <p:sldId id="267" r:id="rId10"/>
    <p:sldId id="264" r:id="rId11"/>
    <p:sldId id="263" r:id="rId12"/>
  </p:sldIdLst>
  <p:sldSz cx="12192000" cy="6858000"/>
  <p:notesSz cx="6858000" cy="9144000"/>
  <p:defaultText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4" d="100"/>
          <a:sy n="84" d="100"/>
        </p:scale>
        <p:origin x="610" y="67"/>
      </p:cViewPr>
      <p:guideLst/>
    </p:cSldViewPr>
  </p:slideViewPr>
  <p:notesTextViewPr>
    <p:cViewPr>
      <p:scale>
        <a:sx n="1" d="1"/>
        <a:sy n="1" d="1"/>
      </p:scale>
      <p:origin x="0" y="0"/>
    </p:cViewPr>
  </p:notesTextViewPr>
  <p:gridSpacing cx="90001" cy="90001"/>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fif>
</file>

<file path=ppt/media/image2.png>
</file>

<file path=ppt/media/image3.png>
</file>

<file path=ppt/media/image4.jpeg>
</file>

<file path=ppt/media/image5.jpeg>
</file>

<file path=ppt/media/image6.jpe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6/14/2021</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9238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6/14/2021</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77762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6/14/2021</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41147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6/14/2021</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723134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6/14/2021</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44817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6/14/2021</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525231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6/14/2021</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147738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6/14/2021</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00302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6/14/2021</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3239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6/14/2021</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40910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6/14/2021</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37970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6/14/2021</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1917088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coins on a table&#10;&#10;Description automatically generated with low confidence">
            <a:extLst>
              <a:ext uri="{FF2B5EF4-FFF2-40B4-BE49-F238E27FC236}">
                <a16:creationId xmlns:a16="http://schemas.microsoft.com/office/drawing/2014/main" id="{E3D1F981-FAAF-439C-B3CD-02D2DA635F65}"/>
              </a:ext>
            </a:extLst>
          </p:cNvPr>
          <p:cNvPicPr>
            <a:picLocks noChangeAspect="1"/>
          </p:cNvPicPr>
          <p:nvPr/>
        </p:nvPicPr>
        <p:blipFill rotWithShape="1">
          <a:blip r:embed="rId2">
            <a:extLst>
              <a:ext uri="{28A0092B-C50C-407E-A947-70E740481C1C}">
                <a14:useLocalDpi xmlns:a14="http://schemas.microsoft.com/office/drawing/2010/main" val="0"/>
              </a:ext>
            </a:extLst>
          </a:blip>
          <a:srcRect l="6504" r="5112"/>
          <a:stretch/>
        </p:blipFill>
        <p:spPr>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p:spPr>
      </p:pic>
      <p:sp useBgFill="1">
        <p:nvSpPr>
          <p:cNvPr id="77" name="Freeform: Shape 76">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9" name="Freeform: Shape 78">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4959C91-F275-46E1-BFE2-8BD06604359B}"/>
              </a:ext>
            </a:extLst>
          </p:cNvPr>
          <p:cNvSpPr>
            <a:spLocks noGrp="1"/>
          </p:cNvSpPr>
          <p:nvPr>
            <p:ph type="ctrTitle"/>
          </p:nvPr>
        </p:nvSpPr>
        <p:spPr>
          <a:xfrm>
            <a:off x="477981" y="1122363"/>
            <a:ext cx="4023360" cy="3204134"/>
          </a:xfrm>
        </p:spPr>
        <p:txBody>
          <a:bodyPr anchor="b">
            <a:normAutofit/>
          </a:bodyPr>
          <a:lstStyle/>
          <a:p>
            <a:r>
              <a:rPr lang="en-US" sz="4800" dirty="0"/>
              <a:t>Checkers</a:t>
            </a:r>
            <a:endParaRPr lang="he-IL" sz="4800" dirty="0"/>
          </a:p>
        </p:txBody>
      </p:sp>
      <p:sp>
        <p:nvSpPr>
          <p:cNvPr id="3" name="Subtitle 2">
            <a:extLst>
              <a:ext uri="{FF2B5EF4-FFF2-40B4-BE49-F238E27FC236}">
                <a16:creationId xmlns:a16="http://schemas.microsoft.com/office/drawing/2014/main" id="{BD26CBA0-D7BD-47A2-9A3F-25E71964F8D9}"/>
              </a:ext>
            </a:extLst>
          </p:cNvPr>
          <p:cNvSpPr>
            <a:spLocks noGrp="1"/>
          </p:cNvSpPr>
          <p:nvPr>
            <p:ph type="subTitle" idx="1"/>
          </p:nvPr>
        </p:nvSpPr>
        <p:spPr>
          <a:xfrm>
            <a:off x="477981" y="4872922"/>
            <a:ext cx="3933306" cy="1208141"/>
          </a:xfrm>
        </p:spPr>
        <p:txBody>
          <a:bodyPr>
            <a:noAutofit/>
          </a:bodyPr>
          <a:lstStyle/>
          <a:p>
            <a:pPr>
              <a:lnSpc>
                <a:spcPct val="100000"/>
              </a:lnSpc>
            </a:pPr>
            <a:r>
              <a:rPr lang="en-US" sz="2000" dirty="0"/>
              <a:t> 16/06/2021 : </a:t>
            </a:r>
            <a:r>
              <a:rPr lang="he-IL" sz="2000" dirty="0"/>
              <a:t>תאריך הצגה</a:t>
            </a:r>
          </a:p>
          <a:p>
            <a:pPr>
              <a:lnSpc>
                <a:spcPct val="100000"/>
              </a:lnSpc>
            </a:pPr>
            <a:r>
              <a:rPr lang="he-IL" sz="2000" dirty="0"/>
              <a:t>מגישים : סהר ישראל ואביתר חן</a:t>
            </a:r>
          </a:p>
          <a:p>
            <a:pPr>
              <a:lnSpc>
                <a:spcPct val="100000"/>
              </a:lnSpc>
            </a:pPr>
            <a:r>
              <a:rPr lang="he-IL" sz="2000" dirty="0"/>
              <a:t>מנחה : תמר צמח</a:t>
            </a:r>
          </a:p>
        </p:txBody>
      </p:sp>
      <p:sp>
        <p:nvSpPr>
          <p:cNvPr id="81" name="Rectangle 8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 name="Rectangle 8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8455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029D5AD-8348-4446-B191-6A9B6FE03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A3F395A2-2B64-4749-BD93-2F159C7E1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5CF0135B-EAB8-4CA0-896C-2D897ECD2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3">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52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itle 1">
            <a:extLst>
              <a:ext uri="{FF2B5EF4-FFF2-40B4-BE49-F238E27FC236}">
                <a16:creationId xmlns:a16="http://schemas.microsoft.com/office/drawing/2014/main" id="{9AC67FFB-48D8-40B4-A273-B83963DAE311}"/>
              </a:ext>
            </a:extLst>
          </p:cNvPr>
          <p:cNvSpPr>
            <a:spLocks noGrp="1"/>
          </p:cNvSpPr>
          <p:nvPr>
            <p:ph type="title"/>
          </p:nvPr>
        </p:nvSpPr>
        <p:spPr>
          <a:xfrm>
            <a:off x="838200" y="253397"/>
            <a:ext cx="10515600" cy="1273233"/>
          </a:xfrm>
        </p:spPr>
        <p:txBody>
          <a:bodyPr>
            <a:normAutofit/>
          </a:bodyPr>
          <a:lstStyle/>
          <a:p>
            <a:pPr algn="ctr"/>
            <a:r>
              <a:rPr lang="he-IL" dirty="0"/>
              <a:t>כלים לביצוע</a:t>
            </a:r>
          </a:p>
        </p:txBody>
      </p:sp>
      <p:sp>
        <p:nvSpPr>
          <p:cNvPr id="18" name="Content Placeholder 2">
            <a:extLst>
              <a:ext uri="{FF2B5EF4-FFF2-40B4-BE49-F238E27FC236}">
                <a16:creationId xmlns:a16="http://schemas.microsoft.com/office/drawing/2014/main" id="{3079F5F7-2DF7-48FB-B910-A60761A10906}"/>
              </a:ext>
            </a:extLst>
          </p:cNvPr>
          <p:cNvSpPr>
            <a:spLocks noGrp="1"/>
          </p:cNvSpPr>
          <p:nvPr>
            <p:ph idx="1"/>
          </p:nvPr>
        </p:nvSpPr>
        <p:spPr>
          <a:xfrm>
            <a:off x="217416" y="1314967"/>
            <a:ext cx="11543950" cy="5289636"/>
          </a:xfrm>
        </p:spPr>
        <p:txBody>
          <a:bodyPr>
            <a:noAutofit/>
          </a:bodyPr>
          <a:lstStyle/>
          <a:p>
            <a:pPr algn="r" rtl="1">
              <a:lnSpc>
                <a:spcPct val="150000"/>
              </a:lnSpc>
              <a:spcAft>
                <a:spcPts val="800"/>
              </a:spcAft>
            </a:pPr>
            <a:r>
              <a:rPr lang="he-IL" sz="2000" dirty="0">
                <a:effectLst/>
                <a:latin typeface="Calibri" panose="020F0502020204030204" pitchFamily="34" charset="0"/>
                <a:ea typeface="Calibri" panose="020F0502020204030204" pitchFamily="34" charset="0"/>
              </a:rPr>
              <a:t>הפרויקט התבצע בשפת </a:t>
            </a:r>
            <a:r>
              <a:rPr lang="en-US" sz="2000" dirty="0">
                <a:effectLst/>
                <a:latin typeface="David" panose="020E0502060401010101" pitchFamily="34" charset="-79"/>
                <a:ea typeface="Calibri" panose="020F0502020204030204" pitchFamily="34" charset="0"/>
              </a:rPr>
              <a:t>C</a:t>
            </a:r>
            <a:r>
              <a:rPr lang="en-US" sz="2000" dirty="0">
                <a:latin typeface="Calibri" panose="020F0502020204030204" pitchFamily="34" charset="0"/>
                <a:ea typeface="Calibri" panose="020F0502020204030204" pitchFamily="34" charset="0"/>
              </a:rPr>
              <a:t>#</a:t>
            </a:r>
            <a:r>
              <a:rPr lang="he-IL" sz="2000" dirty="0">
                <a:effectLst/>
                <a:latin typeface="Calibri" panose="020F0502020204030204" pitchFamily="34" charset="0"/>
                <a:ea typeface="Calibri" panose="020F0502020204030204" pitchFamily="34" charset="0"/>
              </a:rPr>
              <a:t>. כתבנו בסביבת עבודה </a:t>
            </a:r>
            <a:r>
              <a:rPr lang="en-US" sz="2000" dirty="0">
                <a:effectLst/>
                <a:latin typeface="David" panose="020E0502060401010101" pitchFamily="34" charset="-79"/>
                <a:ea typeface="Calibri" panose="020F0502020204030204" pitchFamily="34" charset="0"/>
              </a:rPr>
              <a:t>Microsoft Visual Studio</a:t>
            </a:r>
            <a:r>
              <a:rPr lang="he-IL" sz="2000" dirty="0">
                <a:effectLst/>
                <a:latin typeface="Calibri" panose="020F0502020204030204" pitchFamily="34" charset="0"/>
                <a:ea typeface="Calibri" panose="020F0502020204030204" pitchFamily="34" charset="0"/>
              </a:rPr>
              <a:t>.</a:t>
            </a:r>
            <a:endParaRPr lang="en-US" sz="2000" dirty="0">
              <a:effectLst/>
              <a:latin typeface="Calibri" panose="020F0502020204030204" pitchFamily="34" charset="0"/>
              <a:ea typeface="Calibri" panose="020F0502020204030204" pitchFamily="34" charset="0"/>
            </a:endParaRPr>
          </a:p>
          <a:p>
            <a:pPr algn="r" rtl="1">
              <a:lnSpc>
                <a:spcPct val="150000"/>
              </a:lnSpc>
              <a:spcAft>
                <a:spcPts val="800"/>
              </a:spcAft>
            </a:pPr>
            <a:r>
              <a:rPr lang="he-IL" sz="2000" dirty="0">
                <a:effectLst/>
                <a:latin typeface="Calibri" panose="020F0502020204030204" pitchFamily="34" charset="0"/>
                <a:ea typeface="Calibri" panose="020F0502020204030204" pitchFamily="34" charset="0"/>
              </a:rPr>
              <a:t>צד הלקוח מומש על ידי כלי הפיתוח של </a:t>
            </a:r>
            <a:r>
              <a:rPr lang="en-US" sz="2000" dirty="0">
                <a:effectLst/>
                <a:latin typeface="David" panose="020E0502060401010101" pitchFamily="34" charset="-79"/>
                <a:ea typeface="Calibri" panose="020F0502020204030204" pitchFamily="34" charset="0"/>
              </a:rPr>
              <a:t>Microsoft</a:t>
            </a:r>
            <a:r>
              <a:rPr lang="he-IL" sz="2000" dirty="0">
                <a:effectLst/>
                <a:latin typeface="Calibri" panose="020F0502020204030204" pitchFamily="34" charset="0"/>
                <a:ea typeface="Calibri" panose="020F0502020204030204" pitchFamily="34" charset="0"/>
              </a:rPr>
              <a:t> הנקרא </a:t>
            </a:r>
            <a:r>
              <a:rPr lang="en-US" sz="2000" dirty="0">
                <a:effectLst/>
                <a:latin typeface="David" panose="020E0502060401010101" pitchFamily="34" charset="-79"/>
                <a:ea typeface="Calibri" panose="020F0502020204030204" pitchFamily="34" charset="0"/>
              </a:rPr>
              <a:t>WPF</a:t>
            </a:r>
            <a:r>
              <a:rPr lang="he-IL" sz="2000" dirty="0">
                <a:effectLst/>
                <a:latin typeface="Calibri" panose="020F0502020204030204" pitchFamily="34" charset="0"/>
                <a:ea typeface="Calibri" panose="020F0502020204030204" pitchFamily="34" charset="0"/>
              </a:rPr>
              <a:t>, אשר שם דגש על עיצוב גרפי מתקדם של ממשק המשתמש</a:t>
            </a:r>
            <a:r>
              <a:rPr lang="en-US" sz="2000" dirty="0">
                <a:effectLst/>
                <a:latin typeface="David" panose="020E0502060401010101" pitchFamily="34" charset="-79"/>
                <a:ea typeface="Calibri" panose="020F0502020204030204" pitchFamily="34" charset="0"/>
              </a:rPr>
              <a:t>.</a:t>
            </a:r>
            <a:r>
              <a:rPr lang="he-IL" sz="2000" dirty="0">
                <a:effectLst/>
                <a:latin typeface="Arial" panose="020B0604020202020204" pitchFamily="34" charset="0"/>
                <a:ea typeface="Calibri" panose="020F0502020204030204" pitchFamily="34" charset="0"/>
              </a:rPr>
              <a:t> </a:t>
            </a:r>
            <a:r>
              <a:rPr lang="he-IL" sz="2000" dirty="0">
                <a:effectLst/>
                <a:latin typeface="Calibri" panose="020F0502020204030204" pitchFamily="34" charset="0"/>
                <a:ea typeface="Calibri" panose="020F0502020204030204" pitchFamily="34" charset="0"/>
              </a:rPr>
              <a:t>ממשק המשתמש מעוצב באמצעות שפת תגיות מבוססת  </a:t>
            </a:r>
            <a:r>
              <a:rPr lang="en-US" sz="2000" dirty="0">
                <a:effectLst/>
                <a:latin typeface="Calibri" panose="020F0502020204030204" pitchFamily="34" charset="0"/>
                <a:ea typeface="Calibri" panose="020F0502020204030204" pitchFamily="34" charset="0"/>
              </a:rPr>
              <a:t> </a:t>
            </a:r>
            <a:r>
              <a:rPr lang="en-US" sz="2000" dirty="0">
                <a:effectLst/>
                <a:latin typeface="David" panose="020E0502060401010101" pitchFamily="34" charset="-79"/>
                <a:ea typeface="Calibri" panose="020F0502020204030204" pitchFamily="34" charset="0"/>
              </a:rPr>
              <a:t>XML </a:t>
            </a:r>
            <a:r>
              <a:rPr lang="he-IL" sz="2000" dirty="0">
                <a:effectLst/>
                <a:latin typeface="Calibri" panose="020F0502020204030204" pitchFamily="34" charset="0"/>
                <a:ea typeface="Calibri" panose="020F0502020204030204" pitchFamily="34" charset="0"/>
              </a:rPr>
              <a:t>הקרויה </a:t>
            </a:r>
            <a:r>
              <a:rPr lang="en-US" sz="2000" dirty="0">
                <a:effectLst/>
                <a:latin typeface="David" panose="020E0502060401010101" pitchFamily="34" charset="-79"/>
                <a:ea typeface="Calibri" panose="020F0502020204030204" pitchFamily="34" charset="0"/>
              </a:rPr>
              <a:t>XAML</a:t>
            </a:r>
            <a:r>
              <a:rPr lang="he-IL" sz="2000" dirty="0">
                <a:effectLst/>
                <a:latin typeface="Calibri" panose="020F0502020204030204" pitchFamily="34" charset="0"/>
                <a:ea typeface="Calibri" panose="020F0502020204030204" pitchFamily="34" charset="0"/>
              </a:rPr>
              <a:t>.</a:t>
            </a:r>
            <a:endParaRPr lang="en-US" sz="2000" dirty="0">
              <a:effectLst/>
              <a:latin typeface="Calibri" panose="020F0502020204030204" pitchFamily="34" charset="0"/>
              <a:ea typeface="Calibri" panose="020F0502020204030204" pitchFamily="34" charset="0"/>
            </a:endParaRPr>
          </a:p>
          <a:p>
            <a:pPr algn="r" rtl="1">
              <a:lnSpc>
                <a:spcPct val="150000"/>
              </a:lnSpc>
              <a:spcAft>
                <a:spcPts val="800"/>
              </a:spcAft>
            </a:pPr>
            <a:r>
              <a:rPr lang="he-IL" sz="2000" dirty="0">
                <a:effectLst/>
                <a:latin typeface="Calibri" panose="020F0502020204030204" pitchFamily="34" charset="0"/>
                <a:ea typeface="Calibri" panose="020F0502020204030204" pitchFamily="34" charset="0"/>
              </a:rPr>
              <a:t>צד השרת מומש על ידי </a:t>
            </a:r>
            <a:r>
              <a:rPr lang="en-US" sz="2000" dirty="0">
                <a:effectLst/>
                <a:latin typeface="David" panose="020E0502060401010101" pitchFamily="34" charset="-79"/>
                <a:ea typeface="Calibri" panose="020F0502020204030204" pitchFamily="34" charset="0"/>
              </a:rPr>
              <a:t>WCF</a:t>
            </a:r>
            <a:r>
              <a:rPr lang="he-IL" sz="2000" dirty="0">
                <a:effectLst/>
                <a:latin typeface="Calibri" panose="020F0502020204030204" pitchFamily="34" charset="0"/>
                <a:ea typeface="Calibri" panose="020F0502020204030204" pitchFamily="34" charset="0"/>
              </a:rPr>
              <a:t>, אשר מהווה מודל מערכת וממשקי </a:t>
            </a:r>
            <a:r>
              <a:rPr lang="en-US" sz="2000" dirty="0">
                <a:effectLst/>
                <a:latin typeface="David" panose="020E0502060401010101" pitchFamily="34" charset="-79"/>
                <a:ea typeface="Calibri" panose="020F0502020204030204" pitchFamily="34" charset="0"/>
              </a:rPr>
              <a:t>API</a:t>
            </a:r>
            <a:r>
              <a:rPr lang="he-IL" sz="2000" dirty="0">
                <a:effectLst/>
                <a:latin typeface="Calibri" panose="020F0502020204030204" pitchFamily="34" charset="0"/>
                <a:ea typeface="Calibri" panose="020F0502020204030204" pitchFamily="34" charset="0"/>
              </a:rPr>
              <a:t> ב-</a:t>
            </a:r>
            <a:r>
              <a:rPr lang="en-US" sz="2000" dirty="0">
                <a:effectLst/>
                <a:latin typeface="David" panose="020E0502060401010101" pitchFamily="34" charset="-79"/>
                <a:ea typeface="Calibri" panose="020F0502020204030204" pitchFamily="34" charset="0"/>
              </a:rPr>
              <a:t>.Net Framework </a:t>
            </a:r>
            <a:r>
              <a:rPr lang="he-IL" sz="2000" dirty="0">
                <a:effectLst/>
                <a:latin typeface="David" panose="020E0502060401010101" pitchFamily="34" charset="-79"/>
                <a:ea typeface="Calibri" panose="020F0502020204030204" pitchFamily="34" charset="0"/>
              </a:rPr>
              <a:t>ליצירת תקשורת בין יישומים ובניית ישומים מבוזרים, מוכווני שירותים</a:t>
            </a:r>
            <a:r>
              <a:rPr lang="en-US" sz="2000" dirty="0">
                <a:effectLst/>
                <a:latin typeface="David" panose="020E0502060401010101" pitchFamily="34" charset="-79"/>
                <a:ea typeface="Calibri" panose="020F0502020204030204" pitchFamily="34" charset="0"/>
              </a:rPr>
              <a:t>.</a:t>
            </a:r>
            <a:endParaRPr lang="en-US" sz="2000" dirty="0">
              <a:effectLst/>
              <a:latin typeface="Calibri" panose="020F0502020204030204" pitchFamily="34" charset="0"/>
              <a:ea typeface="Calibri" panose="020F0502020204030204" pitchFamily="34" charset="0"/>
            </a:endParaRPr>
          </a:p>
          <a:p>
            <a:pPr algn="r" rtl="1">
              <a:lnSpc>
                <a:spcPct val="150000"/>
              </a:lnSpc>
              <a:spcAft>
                <a:spcPts val="800"/>
              </a:spcAft>
            </a:pPr>
            <a:r>
              <a:rPr lang="he-IL" sz="2000" dirty="0">
                <a:effectLst/>
                <a:latin typeface="Calibri" panose="020F0502020204030204" pitchFamily="34" charset="0"/>
                <a:ea typeface="Calibri" panose="020F0502020204030204" pitchFamily="34" charset="0"/>
              </a:rPr>
              <a:t>המסד נתונים נוצר בעזרת </a:t>
            </a:r>
            <a:r>
              <a:rPr lang="en-US" sz="2000" dirty="0">
                <a:effectLst/>
                <a:latin typeface="David" panose="020E0502060401010101" pitchFamily="34" charset="-79"/>
                <a:ea typeface="Calibri" panose="020F0502020204030204" pitchFamily="34" charset="0"/>
              </a:rPr>
              <a:t>Entity Framework</a:t>
            </a:r>
            <a:r>
              <a:rPr lang="he-IL" sz="2000" dirty="0">
                <a:effectLst/>
                <a:latin typeface="Calibri" panose="020F0502020204030204" pitchFamily="34" charset="0"/>
                <a:ea typeface="Calibri" panose="020F0502020204030204" pitchFamily="34" charset="0"/>
              </a:rPr>
              <a:t>, ספריה של מיקרוסופט, כלי שמשמש בתיכנות לגישה קלה לנתונים, לעבודה קלה יותר עם דאטאבייסים.</a:t>
            </a:r>
            <a:endParaRPr lang="en-US" sz="2000" dirty="0">
              <a:effectLst/>
              <a:latin typeface="Calibri" panose="020F0502020204030204" pitchFamily="34" charset="0"/>
              <a:ea typeface="Calibri" panose="020F0502020204030204" pitchFamily="34" charset="0"/>
            </a:endParaRPr>
          </a:p>
          <a:p>
            <a:pPr algn="r" rtl="1">
              <a:lnSpc>
                <a:spcPct val="150000"/>
              </a:lnSpc>
              <a:spcAft>
                <a:spcPts val="800"/>
              </a:spcAft>
            </a:pPr>
            <a:r>
              <a:rPr lang="he-IL" sz="2000" dirty="0">
                <a:effectLst/>
                <a:latin typeface="Calibri" panose="020F0502020204030204" pitchFamily="34" charset="0"/>
                <a:ea typeface="Calibri" panose="020F0502020204030204" pitchFamily="34" charset="0"/>
              </a:rPr>
              <a:t>בנוסף, לצורך צפיית משחקים בלייב היה שימוש בספריה אשר מקימה ומנהלת תקשורת </a:t>
            </a:r>
            <a:r>
              <a:rPr lang="en-US" sz="2000" dirty="0">
                <a:effectLst/>
                <a:latin typeface="David" panose="020E0502060401010101" pitchFamily="34" charset="-79"/>
                <a:ea typeface="Calibri" panose="020F0502020204030204" pitchFamily="34" charset="0"/>
              </a:rPr>
              <a:t>TCP</a:t>
            </a:r>
            <a:r>
              <a:rPr lang="he-IL" sz="2000" dirty="0">
                <a:effectLst/>
                <a:latin typeface="Calibri" panose="020F0502020204030204" pitchFamily="34" charset="0"/>
                <a:ea typeface="Calibri" panose="020F0502020204030204" pitchFamily="34" charset="0"/>
              </a:rPr>
              <a:t> בצורה קלה ונוחה, ללא התעסקות רבה מצד המתכנת, שם הספריה הוא </a:t>
            </a:r>
            <a:r>
              <a:rPr lang="en-US" sz="2000" dirty="0">
                <a:effectLst/>
                <a:latin typeface="David" panose="020E0502060401010101" pitchFamily="34" charset="-79"/>
                <a:ea typeface="Calibri" panose="020F0502020204030204" pitchFamily="34" charset="0"/>
              </a:rPr>
              <a:t>SimpleTCP</a:t>
            </a:r>
            <a:r>
              <a:rPr lang="he-IL" sz="2000" dirty="0">
                <a:effectLst/>
                <a:latin typeface="Calibri" panose="020F0502020204030204" pitchFamily="34" charset="0"/>
                <a:ea typeface="Calibri" panose="020F0502020204030204" pitchFamily="34" charset="0"/>
              </a:rPr>
              <a:t>.</a:t>
            </a:r>
            <a:endParaRPr lang="en-US" sz="2000" dirty="0">
              <a:effectLst/>
              <a:latin typeface="Calibri" panose="020F0502020204030204" pitchFamily="34" charset="0"/>
              <a:ea typeface="Calibri" panose="020F0502020204030204" pitchFamily="34" charset="0"/>
            </a:endParaRPr>
          </a:p>
          <a:p>
            <a:endParaRPr lang="he-IL" sz="2000" dirty="0"/>
          </a:p>
        </p:txBody>
      </p:sp>
    </p:spTree>
    <p:extLst>
      <p:ext uri="{BB962C8B-B14F-4D97-AF65-F5344CB8AC3E}">
        <p14:creationId xmlns:p14="http://schemas.microsoft.com/office/powerpoint/2010/main" val="1043694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1">
            <a:extLst>
              <a:ext uri="{FF2B5EF4-FFF2-40B4-BE49-F238E27FC236}">
                <a16:creationId xmlns:a16="http://schemas.microsoft.com/office/drawing/2014/main" id="{B4CE5841-C184-4A70-A609-5FE4A5078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3">
            <a:extLst>
              <a:ext uri="{FF2B5EF4-FFF2-40B4-BE49-F238E27FC236}">
                <a16:creationId xmlns:a16="http://schemas.microsoft.com/office/drawing/2014/main" id="{CD1AAA2C-FBBE-42AA-B869-31D524B765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6112341"/>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15">
            <a:extLst>
              <a:ext uri="{FF2B5EF4-FFF2-40B4-BE49-F238E27FC236}">
                <a16:creationId xmlns:a16="http://schemas.microsoft.com/office/drawing/2014/main" id="{5F937BBF-9326-4230-AB1B-F1795E350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916936" y="4000284"/>
            <a:ext cx="54864" cy="420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9convert.com - Checkers  Game Video_1080p">
            <a:hlinkClick r:id="" action="ppaction://media"/>
            <a:extLst>
              <a:ext uri="{FF2B5EF4-FFF2-40B4-BE49-F238E27FC236}">
                <a16:creationId xmlns:a16="http://schemas.microsoft.com/office/drawing/2014/main" id="{A2EE41FD-EBDD-43AF-9BE8-8B6A06DAEA3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94476" y="583329"/>
            <a:ext cx="10800000" cy="5691342"/>
          </a:xfrm>
          <a:prstGeom prst="rect">
            <a:avLst/>
          </a:prstGeom>
        </p:spPr>
      </p:pic>
      <p:sp>
        <p:nvSpPr>
          <p:cNvPr id="15" name="Title 1">
            <a:extLst>
              <a:ext uri="{FF2B5EF4-FFF2-40B4-BE49-F238E27FC236}">
                <a16:creationId xmlns:a16="http://schemas.microsoft.com/office/drawing/2014/main" id="{F766DA67-717F-423B-9AF8-661B838CC27E}"/>
              </a:ext>
            </a:extLst>
          </p:cNvPr>
          <p:cNvSpPr>
            <a:spLocks noGrp="1"/>
          </p:cNvSpPr>
          <p:nvPr>
            <p:ph type="title"/>
          </p:nvPr>
        </p:nvSpPr>
        <p:spPr>
          <a:xfrm>
            <a:off x="4211272" y="30032"/>
            <a:ext cx="3179429" cy="599142"/>
          </a:xfrm>
        </p:spPr>
        <p:txBody>
          <a:bodyPr vert="horz" lIns="91440" tIns="45720" rIns="91440" bIns="45720" rtlCol="0" anchor="b">
            <a:noAutofit/>
          </a:bodyPr>
          <a:lstStyle/>
          <a:p>
            <a:pPr algn="ctr"/>
            <a:r>
              <a:rPr lang="en-US" dirty="0"/>
              <a:t>סרטון הדגמה</a:t>
            </a:r>
          </a:p>
        </p:txBody>
      </p:sp>
    </p:spTree>
    <p:extLst>
      <p:ext uri="{BB962C8B-B14F-4D97-AF65-F5344CB8AC3E}">
        <p14:creationId xmlns:p14="http://schemas.microsoft.com/office/powerpoint/2010/main" val="1311103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3562"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3"/>
                                        </p:tgtEl>
                                      </p:cBhvr>
                                    </p:cmd>
                                  </p:childTnLst>
                                </p:cTn>
                              </p:par>
                            </p:childTnLst>
                          </p:cTn>
                        </p:par>
                      </p:childTnLst>
                    </p:cTn>
                  </p:par>
                </p:childTnLst>
              </p:cTn>
              <p:nextCondLst>
                <p:cond evt="onClick" delay="0">
                  <p:tgtEl>
                    <p:spTgt spid="13"/>
                  </p:tgtEl>
                </p:cond>
              </p:nextCondLst>
            </p:seq>
            <p:video>
              <p:cMediaNode>
                <p:cTn id="12" fill="hold" display="0">
                  <p:stCondLst>
                    <p:cond delay="indefinite"/>
                  </p:stCondLst>
                </p:cTn>
                <p:tgtEl>
                  <p:spTgt spid="1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7">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9">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1" name="Rectangle 11">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Freeform: Shape 13">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chemeClr val="tx2">
                <a:lumMod val="10000"/>
                <a:lumOff val="90000"/>
              </a:schemeClr>
            </a:solidFill>
          </a:ln>
          <a:effectLst>
            <a:outerShdw blurRad="63500" sx="102000" sy="102000" algn="ctr" rotWithShape="0">
              <a:schemeClr val="bg1">
                <a:lumMod val="8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15">
            <a:extLst>
              <a:ext uri="{FF2B5EF4-FFF2-40B4-BE49-F238E27FC236}">
                <a16:creationId xmlns:a16="http://schemas.microsoft.com/office/drawing/2014/main" id="{9C45F024-2468-4D8A-9E11-BB2B1E0A3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CE11194-F7F3-431C-AC56-002BADA1BE61}"/>
              </a:ext>
            </a:extLst>
          </p:cNvPr>
          <p:cNvSpPr>
            <a:spLocks noGrp="1"/>
          </p:cNvSpPr>
          <p:nvPr>
            <p:ph type="title"/>
          </p:nvPr>
        </p:nvSpPr>
        <p:spPr>
          <a:xfrm>
            <a:off x="1710528" y="1933275"/>
            <a:ext cx="8649326" cy="3595101"/>
          </a:xfrm>
        </p:spPr>
        <p:txBody>
          <a:bodyPr vert="horz" lIns="91440" tIns="45720" rIns="91440" bIns="45720" rtlCol="0" anchor="ctr">
            <a:normAutofit/>
          </a:bodyPr>
          <a:lstStyle/>
          <a:p>
            <a:pPr algn="r"/>
            <a:r>
              <a:rPr lang="he-IL" sz="2000" b="0" dirty="0"/>
              <a:t>דמקה הוא משחק לוח שמשחקים בדרך כלל על לוח בעל 64 משבצות . המשחק מיועד לשני שחקנים שלכל אחד מהם יש 12 אבני משחק ולכל שחקן צבע משלו.</a:t>
            </a:r>
            <a:br>
              <a:rPr lang="en-US" sz="2000" b="0" dirty="0"/>
            </a:br>
            <a:r>
              <a:rPr lang="he-IL" sz="2000" b="0" dirty="0"/>
              <a:t>יש כמה וריאציות למשחק למשל משחק דמקה עם לוח של 100 משבצות ו20 אבני משחק.</a:t>
            </a:r>
            <a:br>
              <a:rPr lang="he-IL" sz="2000" b="0" dirty="0"/>
            </a:br>
            <a:br>
              <a:rPr lang="he-IL" sz="2000" b="0" dirty="0"/>
            </a:br>
            <a:r>
              <a:rPr lang="he-IL" sz="2000" b="0" dirty="0"/>
              <a:t>מטרת המשחק היא להוריד מהלוח את כל האבנים של היריב(שזוהי נקראת בעצם פעולת "אכילה"), או לחסום אותם , כלומר לא לאפשר ליריב לקיים מהלך. שחקן שנשאר ללא אבני משחק או ללא מסע אפשרי מוכרז כמפסיד.</a:t>
            </a:r>
            <a:r>
              <a:rPr lang="en-US" sz="2000" b="0" dirty="0"/>
              <a:t> </a:t>
            </a:r>
            <a:br>
              <a:rPr lang="he-IL" sz="2000" dirty="0"/>
            </a:br>
            <a:br>
              <a:rPr lang="he-IL" sz="2000" b="0" dirty="0"/>
            </a:br>
            <a:endParaRPr lang="en-US" sz="2000" b="0" dirty="0"/>
          </a:p>
        </p:txBody>
      </p:sp>
      <p:sp>
        <p:nvSpPr>
          <p:cNvPr id="18" name="Rectangle 17">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Title 1">
            <a:extLst>
              <a:ext uri="{FF2B5EF4-FFF2-40B4-BE49-F238E27FC236}">
                <a16:creationId xmlns:a16="http://schemas.microsoft.com/office/drawing/2014/main" id="{08089FA5-3670-40EC-AD33-980D6A85ED05}"/>
              </a:ext>
            </a:extLst>
          </p:cNvPr>
          <p:cNvSpPr txBox="1">
            <a:spLocks/>
          </p:cNvSpPr>
          <p:nvPr/>
        </p:nvSpPr>
        <p:spPr>
          <a:xfrm>
            <a:off x="4596809" y="1432068"/>
            <a:ext cx="2721935" cy="72675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algn="ctr"/>
            <a:r>
              <a:rPr lang="he-IL" dirty="0"/>
              <a:t>הקדמה</a:t>
            </a:r>
            <a:endParaRPr lang="en-US" dirty="0"/>
          </a:p>
        </p:txBody>
      </p:sp>
    </p:spTree>
    <p:extLst>
      <p:ext uri="{BB962C8B-B14F-4D97-AF65-F5344CB8AC3E}">
        <p14:creationId xmlns:p14="http://schemas.microsoft.com/office/powerpoint/2010/main" val="692444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Rectangle 41">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4" name="Rectangle 43">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6" name="Freeform: Shape 45">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chemeClr val="tx2">
                <a:lumMod val="10000"/>
                <a:lumOff val="90000"/>
              </a:schemeClr>
            </a:solidFill>
          </a:ln>
          <a:effectLst>
            <a:outerShdw blurRad="63500" sx="102000" sy="102000" algn="ctr" rotWithShape="0">
              <a:schemeClr val="bg1">
                <a:lumMod val="8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8" name="Freeform: Shape 47">
            <a:extLst>
              <a:ext uri="{FF2B5EF4-FFF2-40B4-BE49-F238E27FC236}">
                <a16:creationId xmlns:a16="http://schemas.microsoft.com/office/drawing/2014/main" id="{9C45F024-2468-4D8A-9E11-BB2B1E0A3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9403943-31FE-4738-93FA-601DB102B41E}"/>
              </a:ext>
            </a:extLst>
          </p:cNvPr>
          <p:cNvSpPr>
            <a:spLocks noGrp="1"/>
          </p:cNvSpPr>
          <p:nvPr>
            <p:ph type="title"/>
          </p:nvPr>
        </p:nvSpPr>
        <p:spPr>
          <a:xfrm>
            <a:off x="3310396" y="1385448"/>
            <a:ext cx="5732283" cy="785572"/>
          </a:xfrm>
        </p:spPr>
        <p:txBody>
          <a:bodyPr vert="horz" lIns="91440" tIns="45720" rIns="91440" bIns="45720" rtlCol="0" anchor="ctr">
            <a:normAutofit/>
          </a:bodyPr>
          <a:lstStyle/>
          <a:p>
            <a:pPr algn="ctr"/>
            <a:r>
              <a:rPr lang="he-IL" dirty="0"/>
              <a:t>מאפייני המשחק</a:t>
            </a:r>
            <a:endParaRPr lang="en-US" dirty="0"/>
          </a:p>
        </p:txBody>
      </p:sp>
      <p:sp>
        <p:nvSpPr>
          <p:cNvPr id="50" name="Rectangle 49">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Title 1">
            <a:extLst>
              <a:ext uri="{FF2B5EF4-FFF2-40B4-BE49-F238E27FC236}">
                <a16:creationId xmlns:a16="http://schemas.microsoft.com/office/drawing/2014/main" id="{23522755-1CFF-4BDD-B8B1-DB31A42ABEF1}"/>
              </a:ext>
            </a:extLst>
          </p:cNvPr>
          <p:cNvSpPr txBox="1">
            <a:spLocks/>
          </p:cNvSpPr>
          <p:nvPr/>
        </p:nvSpPr>
        <p:spPr>
          <a:xfrm>
            <a:off x="1929468" y="2024716"/>
            <a:ext cx="8372213" cy="35100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pPr marL="342900" indent="-342900" algn="r" rtl="1">
              <a:buFont typeface="Arial" panose="020B0604020202020204" pitchFamily="34" charset="0"/>
              <a:buChar char="•"/>
            </a:pPr>
            <a:r>
              <a:rPr lang="he-IL" sz="2000" b="0" dirty="0"/>
              <a:t>המשחק מכיל 3 רמות שונות : קל , בינוני וקשה.</a:t>
            </a:r>
          </a:p>
          <a:p>
            <a:pPr marL="342900" indent="-342900" algn="r" rtl="1">
              <a:buFont typeface="Arial" panose="020B0604020202020204" pitchFamily="34" charset="0"/>
              <a:buChar char="•"/>
            </a:pPr>
            <a:endParaRPr lang="he-IL" sz="2000" b="0" dirty="0"/>
          </a:p>
          <a:p>
            <a:pPr marL="342900" indent="-342900" algn="r" rtl="1">
              <a:buFont typeface="Arial" panose="020B0604020202020204" pitchFamily="34" charset="0"/>
              <a:buChar char="•"/>
            </a:pPr>
            <a:r>
              <a:rPr lang="he-IL" sz="2000" b="0" dirty="0"/>
              <a:t>ניתן לשחק מול המחשב או מול אדם אחר.</a:t>
            </a:r>
          </a:p>
          <a:p>
            <a:pPr marL="342900" indent="-342900" algn="r" rtl="1">
              <a:buFont typeface="Arial" panose="020B0604020202020204" pitchFamily="34" charset="0"/>
              <a:buChar char="•"/>
            </a:pPr>
            <a:endParaRPr lang="he-IL" sz="2000" b="0" dirty="0"/>
          </a:p>
          <a:p>
            <a:pPr marL="342900" indent="-342900" algn="r" rtl="1">
              <a:buFont typeface="Arial" panose="020B0604020202020204" pitchFamily="34" charset="0"/>
              <a:buChar char="•"/>
            </a:pPr>
            <a:r>
              <a:rPr lang="he-IL" sz="2000" b="0" dirty="0"/>
              <a:t>ניתן לצפות במשחקים שקורים בזמן אמת או במשחקים שהסתיימו.</a:t>
            </a:r>
            <a:endParaRPr lang="en-US" sz="2000" b="0" dirty="0"/>
          </a:p>
          <a:p>
            <a:pPr algn="r" rtl="1"/>
            <a:endParaRPr lang="he-IL" sz="2000" b="0" dirty="0"/>
          </a:p>
          <a:p>
            <a:pPr marL="342900" indent="-342900" algn="r" rtl="1">
              <a:buFont typeface="Arial" panose="020B0604020202020204" pitchFamily="34" charset="0"/>
              <a:buChar char="•"/>
            </a:pPr>
            <a:r>
              <a:rPr lang="he-IL" sz="2000" b="0" dirty="0"/>
              <a:t>לפני המשחק על המשתמש לבחור : האם לשרוף שחקנים שיכולים לאכול , גודל השולחן ורמת הקושי של השחקן מול המחשב.</a:t>
            </a:r>
            <a:endParaRPr lang="en-US" sz="2000" b="0" dirty="0"/>
          </a:p>
          <a:p>
            <a:pPr marL="342900" indent="-342900" algn="r" rtl="1">
              <a:buFont typeface="Arial" panose="020B0604020202020204" pitchFamily="34" charset="0"/>
              <a:buChar char="•"/>
            </a:pPr>
            <a:endParaRPr lang="he-IL" sz="2000" b="0" dirty="0"/>
          </a:p>
          <a:p>
            <a:pPr marL="342900" indent="-342900" algn="r" rtl="1">
              <a:buFont typeface="Arial" panose="020B0604020202020204" pitchFamily="34" charset="0"/>
              <a:buChar char="•"/>
            </a:pPr>
            <a:endParaRPr lang="en-US" sz="2000" b="0" dirty="0"/>
          </a:p>
          <a:p>
            <a:pPr marL="342900" indent="-342900" algn="r" rtl="1">
              <a:buFont typeface="Arial" panose="020B0604020202020204" pitchFamily="34" charset="0"/>
              <a:buChar char="•"/>
            </a:pPr>
            <a:endParaRPr lang="en-US" sz="2000" b="0" dirty="0"/>
          </a:p>
        </p:txBody>
      </p:sp>
    </p:spTree>
    <p:extLst>
      <p:ext uri="{BB962C8B-B14F-4D97-AF65-F5344CB8AC3E}">
        <p14:creationId xmlns:p14="http://schemas.microsoft.com/office/powerpoint/2010/main" val="1407930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7">
            <a:extLst>
              <a:ext uri="{FF2B5EF4-FFF2-40B4-BE49-F238E27FC236}">
                <a16:creationId xmlns:a16="http://schemas.microsoft.com/office/drawing/2014/main" id="{2029D5AD-8348-4446-B191-6A9B6FE03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0" name="Freeform: Shape 9">
            <a:extLst>
              <a:ext uri="{FF2B5EF4-FFF2-40B4-BE49-F238E27FC236}">
                <a16:creationId xmlns:a16="http://schemas.microsoft.com/office/drawing/2014/main" id="{A3F395A2-2B64-4749-BD93-2F159C7E1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1" name="Freeform: Shape 11">
            <a:extLst>
              <a:ext uri="{FF2B5EF4-FFF2-40B4-BE49-F238E27FC236}">
                <a16:creationId xmlns:a16="http://schemas.microsoft.com/office/drawing/2014/main" id="{5CF0135B-EAB8-4CA0-896C-2D897ECD2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1A9D969-3B3C-41BC-B39C-796B05683170}"/>
              </a:ext>
            </a:extLst>
          </p:cNvPr>
          <p:cNvSpPr>
            <a:spLocks noGrp="1"/>
          </p:cNvSpPr>
          <p:nvPr>
            <p:ph type="title"/>
          </p:nvPr>
        </p:nvSpPr>
        <p:spPr>
          <a:xfrm>
            <a:off x="4148524" y="155197"/>
            <a:ext cx="3497342" cy="903542"/>
          </a:xfrm>
        </p:spPr>
        <p:txBody>
          <a:bodyPr>
            <a:normAutofit/>
          </a:bodyPr>
          <a:lstStyle/>
          <a:p>
            <a:pPr algn="ctr"/>
            <a:r>
              <a:rPr lang="he-IL" dirty="0"/>
              <a:t>חוקי המשחק</a:t>
            </a:r>
          </a:p>
        </p:txBody>
      </p:sp>
      <p:sp>
        <p:nvSpPr>
          <p:cNvPr id="14" name="Rectangle 13">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52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B9C12DA-8FBA-403D-9772-8E6B484DAA21}"/>
              </a:ext>
            </a:extLst>
          </p:cNvPr>
          <p:cNvSpPr>
            <a:spLocks noGrp="1"/>
          </p:cNvSpPr>
          <p:nvPr>
            <p:ph idx="1"/>
          </p:nvPr>
        </p:nvSpPr>
        <p:spPr>
          <a:xfrm>
            <a:off x="318781" y="1058738"/>
            <a:ext cx="11425806" cy="5543397"/>
          </a:xfrm>
        </p:spPr>
        <p:txBody>
          <a:bodyPr>
            <a:noAutofit/>
          </a:bodyPr>
          <a:lstStyle/>
          <a:p>
            <a:pPr marL="342900" lvl="0" indent="-342900" algn="r" rtl="1">
              <a:lnSpc>
                <a:spcPct val="150000"/>
              </a:lnSpc>
              <a:buFont typeface="Arial" panose="020B0604020202020204" pitchFamily="34" charset="0"/>
              <a:buChar char="•"/>
              <a:tabLst>
                <a:tab pos="457200" algn="l"/>
              </a:tabLst>
            </a:pPr>
            <a:r>
              <a:rPr lang="he-IL" sz="2000" u="sng" dirty="0">
                <a:effectLst/>
                <a:latin typeface="Calibri" panose="020F0502020204030204" pitchFamily="34" charset="0"/>
                <a:ea typeface="Calibri" panose="020F0502020204030204" pitchFamily="34" charset="0"/>
              </a:rPr>
              <a:t>מבחינת תנועה:</a:t>
            </a:r>
            <a:r>
              <a:rPr lang="he-IL" sz="2000" dirty="0">
                <a:effectLst/>
                <a:latin typeface="Calibri" panose="020F0502020204030204" pitchFamily="34" charset="0"/>
                <a:ea typeface="Calibri" panose="020F0502020204030204" pitchFamily="34" charset="0"/>
              </a:rPr>
              <a:t> </a:t>
            </a:r>
            <a:r>
              <a:rPr lang="he-IL" sz="2000" b="1" dirty="0">
                <a:effectLst/>
                <a:latin typeface="Calibri" panose="020F0502020204030204" pitchFamily="34" charset="0"/>
                <a:ea typeface="Calibri" panose="020F0502020204030204" pitchFamily="34" charset="0"/>
              </a:rPr>
              <a:t>חייל</a:t>
            </a:r>
            <a:r>
              <a:rPr lang="he-IL" sz="2000" dirty="0">
                <a:effectLst/>
                <a:latin typeface="Calibri" panose="020F0502020204030204" pitchFamily="34" charset="0"/>
                <a:ea typeface="Calibri" panose="020F0502020204030204" pitchFamily="34" charset="0"/>
              </a:rPr>
              <a:t> רגיל רשאי לנוע רק בכיוון המתאים, משבצת אחת(בתנאי שאין אכילה). </a:t>
            </a:r>
            <a:r>
              <a:rPr lang="he-IL" sz="2000" b="1" dirty="0">
                <a:effectLst/>
                <a:latin typeface="Calibri" panose="020F0502020204030204" pitchFamily="34" charset="0"/>
                <a:ea typeface="Calibri" panose="020F0502020204030204" pitchFamily="34" charset="0"/>
              </a:rPr>
              <a:t>מלך</a:t>
            </a:r>
            <a:r>
              <a:rPr lang="he-IL" sz="2000" dirty="0">
                <a:effectLst/>
                <a:latin typeface="Calibri" panose="020F0502020204030204" pitchFamily="34" charset="0"/>
                <a:ea typeface="Calibri" panose="020F0502020204030204" pitchFamily="34" charset="0"/>
              </a:rPr>
              <a:t> רשאי לנוע לכל הכיוונים באלכסונים וללא מגבלה.</a:t>
            </a:r>
            <a:endParaRPr lang="en-US" sz="2000" dirty="0">
              <a:effectLst/>
              <a:latin typeface="Calibri" panose="020F0502020204030204" pitchFamily="34" charset="0"/>
              <a:ea typeface="Calibri" panose="020F0502020204030204" pitchFamily="34" charset="0"/>
            </a:endParaRPr>
          </a:p>
          <a:p>
            <a:pPr marL="342900" indent="-342900" algn="r" rtl="1">
              <a:lnSpc>
                <a:spcPct val="150000"/>
              </a:lnSpc>
              <a:tabLst>
                <a:tab pos="457200" algn="l"/>
              </a:tabLst>
            </a:pPr>
            <a:r>
              <a:rPr lang="he-IL" sz="2000" u="sng" dirty="0">
                <a:effectLst/>
                <a:latin typeface="Calibri" panose="020F0502020204030204" pitchFamily="34" charset="0"/>
                <a:ea typeface="Calibri" panose="020F0502020204030204" pitchFamily="34" charset="0"/>
              </a:rPr>
              <a:t>אכילה:</a:t>
            </a:r>
            <a:r>
              <a:rPr lang="he-IL" sz="2000" dirty="0">
                <a:effectLst/>
                <a:latin typeface="Calibri" panose="020F0502020204030204" pitchFamily="34" charset="0"/>
                <a:ea typeface="Calibri" panose="020F0502020204030204" pitchFamily="34" charset="0"/>
              </a:rPr>
              <a:t> ברגע שניתן לבצע שרשרת אכילות אין צורך לבצע את כל האכילות, אך חובה לאכול לפחות אחד. בנוסף, אין חובה לבחור מסלול אכילה שארוך ממסלול אחר. </a:t>
            </a:r>
            <a:br>
              <a:rPr lang="en-US" sz="2000" dirty="0">
                <a:latin typeface="Calibri" panose="020F0502020204030204" pitchFamily="34" charset="0"/>
                <a:ea typeface="Calibri" panose="020F0502020204030204" pitchFamily="34" charset="0"/>
              </a:rPr>
            </a:br>
            <a:r>
              <a:rPr lang="he-IL" sz="2000" b="1" dirty="0">
                <a:effectLst/>
                <a:latin typeface="Calibri" panose="020F0502020204030204" pitchFamily="34" charset="0"/>
                <a:ea typeface="Calibri" panose="020F0502020204030204" pitchFamily="34" charset="0"/>
              </a:rPr>
              <a:t>מלך </a:t>
            </a:r>
            <a:r>
              <a:rPr lang="he-IL" sz="2000" dirty="0">
                <a:effectLst/>
                <a:latin typeface="Calibri" panose="020F0502020204030204" pitchFamily="34" charset="0"/>
                <a:ea typeface="Calibri" panose="020F0502020204030204" pitchFamily="34" charset="0"/>
              </a:rPr>
              <a:t>יכול לבצע אכילה לכל כיוון רק כאשר החייל של הקבוצה השניה צמוד לו. </a:t>
            </a:r>
            <a:r>
              <a:rPr lang="he-IL" sz="2000" b="1" dirty="0">
                <a:effectLst/>
                <a:latin typeface="Calibri" panose="020F0502020204030204" pitchFamily="34" charset="0"/>
                <a:ea typeface="Calibri" panose="020F0502020204030204" pitchFamily="34" charset="0"/>
              </a:rPr>
              <a:t>חייל</a:t>
            </a:r>
            <a:r>
              <a:rPr lang="he-IL" sz="2000" dirty="0">
                <a:effectLst/>
                <a:latin typeface="Calibri" panose="020F0502020204030204" pitchFamily="34" charset="0"/>
                <a:ea typeface="Calibri" panose="020F0502020204030204" pitchFamily="34" charset="0"/>
              </a:rPr>
              <a:t> אינו יכול לבצע אכילה נגד כיוון התנועה. בנוסף, בשביל להפוך למלך צריך שמסלול האכילה יסתיים בסוף הלוח.</a:t>
            </a:r>
          </a:p>
          <a:p>
            <a:pPr marL="0" indent="0" algn="r" rtl="1">
              <a:lnSpc>
                <a:spcPct val="150000"/>
              </a:lnSpc>
              <a:buNone/>
              <a:tabLst>
                <a:tab pos="457200" algn="l"/>
              </a:tabLst>
            </a:pPr>
            <a:r>
              <a:rPr lang="he-IL" sz="2000" dirty="0">
                <a:effectLst/>
                <a:latin typeface="Calibri" panose="020F0502020204030204" pitchFamily="34" charset="0"/>
                <a:ea typeface="Calibri" panose="020F0502020204030204" pitchFamily="34" charset="0"/>
              </a:rPr>
              <a:t>המשחק יכול להסתיים בניצחון או בתיקו. ניצחון מושג אם מתקיים אחד מהבאים :</a:t>
            </a:r>
            <a:br>
              <a:rPr lang="en-US" sz="2000" dirty="0">
                <a:effectLst/>
                <a:latin typeface="Calibri" panose="020F0502020204030204" pitchFamily="34" charset="0"/>
                <a:ea typeface="Calibri" panose="020F0502020204030204" pitchFamily="34" charset="0"/>
              </a:rPr>
            </a:br>
            <a:r>
              <a:rPr lang="he-IL" sz="2000" dirty="0">
                <a:effectLst/>
                <a:latin typeface="Calibri" panose="020F0502020204030204" pitchFamily="34" charset="0"/>
                <a:ea typeface="Calibri" panose="020F0502020204030204" pitchFamily="34" charset="0"/>
              </a:rPr>
              <a:t>1. לשחקן היריב לא נותרו כלל אבני משחק על הלוח (חיילים או מלכים).</a:t>
            </a:r>
            <a:br>
              <a:rPr lang="en-US" sz="2000" dirty="0">
                <a:effectLst/>
                <a:latin typeface="Calibri" panose="020F0502020204030204" pitchFamily="34" charset="0"/>
                <a:ea typeface="Calibri" panose="020F0502020204030204" pitchFamily="34" charset="0"/>
              </a:rPr>
            </a:br>
            <a:r>
              <a:rPr lang="he-IL" sz="2000" dirty="0">
                <a:effectLst/>
                <a:latin typeface="Calibri" panose="020F0502020204030204" pitchFamily="34" charset="0"/>
                <a:ea typeface="Calibri" panose="020F0502020204030204" pitchFamily="34" charset="0"/>
              </a:rPr>
              <a:t>2. לשחקן היריב אין אפשרות לבצע מהלך מאחר שאבני המשחק שלו חסומים.</a:t>
            </a:r>
            <a:br>
              <a:rPr lang="en-US" sz="2000" dirty="0">
                <a:effectLst/>
                <a:latin typeface="Calibri" panose="020F0502020204030204" pitchFamily="34" charset="0"/>
                <a:ea typeface="Calibri" panose="020F0502020204030204" pitchFamily="34" charset="0"/>
              </a:rPr>
            </a:br>
            <a:r>
              <a:rPr lang="he-IL" sz="2000" dirty="0">
                <a:effectLst/>
                <a:latin typeface="Calibri" panose="020F0502020204030204" pitchFamily="34" charset="0"/>
                <a:ea typeface="Calibri" panose="020F0502020204030204" pitchFamily="34" charset="0"/>
              </a:rPr>
              <a:t>תיקו מתקיים אם ורק אם </a:t>
            </a:r>
            <a:r>
              <a:rPr lang="he-IL" sz="2000" dirty="0">
                <a:effectLst/>
                <a:latin typeface="Calibri" panose="020F0502020204030204" pitchFamily="34" charset="0"/>
                <a:ea typeface="Times New Roman" panose="02020603050405020304" pitchFamily="18" charset="0"/>
              </a:rPr>
              <a:t>במשך 15 מהלכים רצופים נעו מלכים בלבד על גבי הלוח (אף חייל לא התקדם צעד), ולא השתנה מספר אבני המשחק על גבי הלוח (לא התבצעו אכילות).</a:t>
            </a:r>
            <a:endParaRPr lang="en-US" sz="2000" dirty="0">
              <a:effectLst/>
              <a:latin typeface="Calibri" panose="020F0502020204030204" pitchFamily="34" charset="0"/>
              <a:ea typeface="Calibri" panose="020F0502020204030204" pitchFamily="34" charset="0"/>
            </a:endParaRPr>
          </a:p>
          <a:p>
            <a:pPr marL="0" indent="0" algn="r" rtl="1">
              <a:lnSpc>
                <a:spcPct val="150000"/>
              </a:lnSpc>
              <a:buNone/>
              <a:tabLst>
                <a:tab pos="457200" algn="l"/>
              </a:tabLst>
            </a:pPr>
            <a:endParaRPr lang="en-US" sz="20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66732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121CA-31D3-4080-81A2-216E79CD431F}"/>
              </a:ext>
            </a:extLst>
          </p:cNvPr>
          <p:cNvSpPr>
            <a:spLocks noGrp="1"/>
          </p:cNvSpPr>
          <p:nvPr>
            <p:ph type="title"/>
          </p:nvPr>
        </p:nvSpPr>
        <p:spPr>
          <a:xfrm>
            <a:off x="1115568" y="338778"/>
            <a:ext cx="10168128" cy="1179576"/>
          </a:xfrm>
        </p:spPr>
        <p:txBody>
          <a:bodyPr/>
          <a:lstStyle/>
          <a:p>
            <a:pPr algn="ctr"/>
            <a:r>
              <a:rPr lang="en-US" dirty="0"/>
              <a:t>Min-Max </a:t>
            </a:r>
            <a:r>
              <a:rPr lang="he-IL" dirty="0"/>
              <a:t>אלגוריתם</a:t>
            </a:r>
          </a:p>
        </p:txBody>
      </p:sp>
      <p:sp>
        <p:nvSpPr>
          <p:cNvPr id="3" name="Content Placeholder 2">
            <a:extLst>
              <a:ext uri="{FF2B5EF4-FFF2-40B4-BE49-F238E27FC236}">
                <a16:creationId xmlns:a16="http://schemas.microsoft.com/office/drawing/2014/main" id="{6F32A584-D28F-4741-AB7F-BC6E85A92DCB}"/>
              </a:ext>
            </a:extLst>
          </p:cNvPr>
          <p:cNvSpPr>
            <a:spLocks noGrp="1"/>
          </p:cNvSpPr>
          <p:nvPr>
            <p:ph idx="1"/>
          </p:nvPr>
        </p:nvSpPr>
        <p:spPr>
          <a:xfrm>
            <a:off x="4047791" y="2071301"/>
            <a:ext cx="7691257" cy="3704348"/>
          </a:xfrm>
        </p:spPr>
        <p:txBody>
          <a:bodyPr>
            <a:normAutofit/>
          </a:bodyPr>
          <a:lstStyle/>
          <a:p>
            <a:pPr algn="r" rtl="1">
              <a:lnSpc>
                <a:spcPct val="150000"/>
              </a:lnSpc>
              <a:spcAft>
                <a:spcPts val="800"/>
              </a:spcAft>
            </a:pPr>
            <a:r>
              <a:rPr lang="he-IL" sz="2000" dirty="0">
                <a:effectLst/>
                <a:latin typeface="Calibri" panose="020F0502020204030204" pitchFamily="34" charset="0"/>
                <a:ea typeface="Calibri" panose="020F0502020204030204" pitchFamily="34" charset="0"/>
              </a:rPr>
              <a:t>אלגוריתם </a:t>
            </a:r>
            <a:r>
              <a:rPr lang="en-US" sz="2000" dirty="0">
                <a:effectLst/>
                <a:latin typeface="David" panose="020E0502060401010101" pitchFamily="34" charset="-79"/>
                <a:ea typeface="Calibri" panose="020F0502020204030204" pitchFamily="34" charset="0"/>
              </a:rPr>
              <a:t>Min-Max</a:t>
            </a:r>
            <a:r>
              <a:rPr lang="he-IL" sz="2000" dirty="0">
                <a:effectLst/>
                <a:latin typeface="Calibri" panose="020F0502020204030204" pitchFamily="34" charset="0"/>
                <a:ea typeface="Calibri" panose="020F0502020204030204" pitchFamily="34" charset="0"/>
              </a:rPr>
              <a:t> סייע לחשב את המהלכים של המחשב בפרויקט.</a:t>
            </a:r>
            <a:endParaRPr lang="en-US" sz="2000" dirty="0">
              <a:effectLst/>
              <a:latin typeface="Calibri" panose="020F0502020204030204" pitchFamily="34" charset="0"/>
              <a:ea typeface="Calibri" panose="020F0502020204030204" pitchFamily="34" charset="0"/>
            </a:endParaRPr>
          </a:p>
          <a:p>
            <a:pPr algn="r" rtl="1">
              <a:lnSpc>
                <a:spcPct val="107000"/>
              </a:lnSpc>
              <a:spcAft>
                <a:spcPts val="800"/>
              </a:spcAft>
            </a:pPr>
            <a:r>
              <a:rPr lang="he-IL" sz="2000" dirty="0">
                <a:effectLst/>
                <a:latin typeface="Neue Haas Grotesk Text Pro (Body)"/>
                <a:ea typeface="Calibri" panose="020F0502020204030204" pitchFamily="34" charset="0"/>
              </a:rPr>
              <a:t>האלגוריתם משתמש בעץ מינימקס בתור מבנה נתונים . ראש העץ מייצג את המצב הנוכחי בו נמצא הלוח, בשלב השני (ממוספר בתור 1 בתמונה) כל צומת תייצג מהלך ששחקן המחשב יכול לבצע. בשכבה השלישית (ממוספר בתור 2 בתמונה), כל צומת תייצג מהלך כתגובה למהלך שבוצע קודם.  העלים בעץ מייצגים את המהלכים האחרונים שניתן לבצע(בהתאם לעומק העץ).</a:t>
            </a:r>
            <a:endParaRPr lang="en-US" sz="2000" dirty="0">
              <a:effectLst/>
              <a:latin typeface="Neue Haas Grotesk Text Pro (Body)"/>
              <a:ea typeface="Calibri" panose="020F0502020204030204" pitchFamily="34" charset="0"/>
            </a:endParaRPr>
          </a:p>
        </p:txBody>
      </p:sp>
      <p:pic>
        <p:nvPicPr>
          <p:cNvPr id="6" name="Picture 5">
            <a:extLst>
              <a:ext uri="{FF2B5EF4-FFF2-40B4-BE49-F238E27FC236}">
                <a16:creationId xmlns:a16="http://schemas.microsoft.com/office/drawing/2014/main" id="{68E519CA-7A5B-4270-9F85-553D67A4F60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17446" y="2134275"/>
            <a:ext cx="3856702" cy="1789200"/>
          </a:xfrm>
          <a:prstGeom prst="rect">
            <a:avLst/>
          </a:prstGeom>
          <a:noFill/>
          <a:ln>
            <a:noFill/>
          </a:ln>
        </p:spPr>
      </p:pic>
    </p:spTree>
    <p:extLst>
      <p:ext uri="{BB962C8B-B14F-4D97-AF65-F5344CB8AC3E}">
        <p14:creationId xmlns:p14="http://schemas.microsoft.com/office/powerpoint/2010/main" val="19520954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D4A7-FD64-4AD0-99F9-61909CF8D82C}"/>
              </a:ext>
            </a:extLst>
          </p:cNvPr>
          <p:cNvSpPr>
            <a:spLocks noGrp="1"/>
          </p:cNvSpPr>
          <p:nvPr>
            <p:ph type="title"/>
          </p:nvPr>
        </p:nvSpPr>
        <p:spPr/>
        <p:txBody>
          <a:bodyPr/>
          <a:lstStyle/>
          <a:p>
            <a:pPr algn="ctr"/>
            <a:r>
              <a:rPr lang="en-US" b="1" dirty="0"/>
              <a:t>Alpha–beta pruning</a:t>
            </a:r>
          </a:p>
        </p:txBody>
      </p:sp>
      <p:sp>
        <p:nvSpPr>
          <p:cNvPr id="3" name="Content Placeholder 2">
            <a:extLst>
              <a:ext uri="{FF2B5EF4-FFF2-40B4-BE49-F238E27FC236}">
                <a16:creationId xmlns:a16="http://schemas.microsoft.com/office/drawing/2014/main" id="{B29262E4-2E1F-46E1-B0B3-BE5FA24ABBB8}"/>
              </a:ext>
            </a:extLst>
          </p:cNvPr>
          <p:cNvSpPr>
            <a:spLocks noGrp="1"/>
          </p:cNvSpPr>
          <p:nvPr>
            <p:ph idx="1"/>
          </p:nvPr>
        </p:nvSpPr>
        <p:spPr>
          <a:xfrm>
            <a:off x="4815280" y="2008019"/>
            <a:ext cx="7385611" cy="3939775"/>
          </a:xfrm>
        </p:spPr>
        <p:txBody>
          <a:bodyPr>
            <a:noAutofit/>
          </a:bodyPr>
          <a:lstStyle/>
          <a:p>
            <a:pPr marL="0" indent="0" algn="r">
              <a:buNone/>
            </a:pPr>
            <a:r>
              <a:rPr lang="he-IL" sz="2000" dirty="0"/>
              <a:t>בעיה בבניית עץ מינימקס היא הזכרון הרב שהוא צורך. ניתן לצמצם  את מספר הצמתים בעץ על ידי שיטת "גיזום" המבטלת בניה של ענפים שברור לנו עוד בשלב מוקדם שהם לא מועילים לחיפוש שלנו .</a:t>
            </a:r>
          </a:p>
          <a:p>
            <a:pPr marL="0" indent="0" algn="r">
              <a:buNone/>
            </a:pPr>
            <a:r>
              <a:rPr lang="en-US" sz="2000" dirty="0">
                <a:latin typeface="David" panose="020E0502060401010101" pitchFamily="34" charset="-79"/>
                <a:ea typeface="Calibri" panose="020F0502020204030204" pitchFamily="34" charset="0"/>
              </a:rPr>
              <a:t>.</a:t>
            </a:r>
            <a:r>
              <a:rPr lang="en-US" sz="2000" dirty="0">
                <a:effectLst/>
                <a:latin typeface="David" panose="020E0502060401010101" pitchFamily="34" charset="-79"/>
                <a:ea typeface="Calibri" panose="020F0502020204030204" pitchFamily="34" charset="0"/>
              </a:rPr>
              <a:t>Min-Max </a:t>
            </a:r>
            <a:r>
              <a:rPr lang="he-IL" sz="2000" dirty="0">
                <a:effectLst/>
                <a:latin typeface="Calibri" panose="020F0502020204030204" pitchFamily="34" charset="0"/>
                <a:ea typeface="Calibri" panose="020F0502020204030204" pitchFamily="34" charset="0"/>
              </a:rPr>
              <a:t>גיזום אלפא-ביתא היא שיטת אופטימיזציה עבור עצי חיפוש מסוג</a:t>
            </a:r>
          </a:p>
          <a:p>
            <a:pPr marL="0" indent="0" algn="r">
              <a:buNone/>
            </a:pPr>
            <a:r>
              <a:rPr lang="he-IL" sz="2000" dirty="0">
                <a:effectLst/>
                <a:latin typeface="Calibri" panose="020F0502020204030204" pitchFamily="34" charset="0"/>
                <a:ea typeface="Calibri" panose="020F0502020204030204" pitchFamily="34" charset="0"/>
              </a:rPr>
              <a:t>השיטה נועדה לצמצם את מספר תתי העצים עליהם יש להלך בעת הערכת מהלך אפשרי בעץ. הגיזום אינו משנה את התוצאה שהיה מחזיר האלגוריתם המקורי, אלא רק מחזיר את התוצאה בזמן קצר יותר. במקרה הגרוע, זמן הריצה יהיה שווה לזמן ריצתו של האלגוריתם. במהלך החיפוש לעומק ניתן לזנוח פתרונות חלקיים ברגע שברור שהם גרועים מפתרונות שכבר ראינו.</a:t>
            </a:r>
            <a:endParaRPr lang="en-US" sz="2000" dirty="0">
              <a:effectLst/>
              <a:latin typeface="Calibri" panose="020F0502020204030204" pitchFamily="34" charset="0"/>
              <a:ea typeface="Calibri" panose="020F0502020204030204" pitchFamily="34" charset="0"/>
            </a:endParaRPr>
          </a:p>
          <a:p>
            <a:pPr marL="0" indent="0" algn="r">
              <a:buNone/>
            </a:pPr>
            <a:endParaRPr lang="en-US" sz="2000" dirty="0"/>
          </a:p>
        </p:txBody>
      </p:sp>
      <p:pic>
        <p:nvPicPr>
          <p:cNvPr id="4" name="Picture 3">
            <a:extLst>
              <a:ext uri="{FF2B5EF4-FFF2-40B4-BE49-F238E27FC236}">
                <a16:creationId xmlns:a16="http://schemas.microsoft.com/office/drawing/2014/main" id="{71FC5DFC-26B3-402F-9089-35E967F27244}"/>
              </a:ext>
            </a:extLst>
          </p:cNvPr>
          <p:cNvPicPr/>
          <p:nvPr/>
        </p:nvPicPr>
        <p:blipFill>
          <a:blip r:embed="rId2">
            <a:extLst>
              <a:ext uri="{28A0092B-C50C-407E-A947-70E740481C1C}">
                <a14:useLocalDpi xmlns:a14="http://schemas.microsoft.com/office/drawing/2010/main" val="0"/>
              </a:ext>
            </a:extLst>
          </a:blip>
          <a:stretch>
            <a:fillRect/>
          </a:stretch>
        </p:blipFill>
        <p:spPr>
          <a:xfrm>
            <a:off x="1" y="2006493"/>
            <a:ext cx="4882392" cy="2917845"/>
          </a:xfrm>
          <a:prstGeom prst="rect">
            <a:avLst/>
          </a:prstGeom>
        </p:spPr>
      </p:pic>
    </p:spTree>
    <p:extLst>
      <p:ext uri="{BB962C8B-B14F-4D97-AF65-F5344CB8AC3E}">
        <p14:creationId xmlns:p14="http://schemas.microsoft.com/office/powerpoint/2010/main" val="27951148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B4CE5841-C184-4A70-A609-5FE4A5078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DCED87-8A14-40BF-88AD-C4B07D19205E}"/>
              </a:ext>
            </a:extLst>
          </p:cNvPr>
          <p:cNvSpPr>
            <a:spLocks noGrp="1"/>
          </p:cNvSpPr>
          <p:nvPr>
            <p:ph type="title"/>
          </p:nvPr>
        </p:nvSpPr>
        <p:spPr>
          <a:xfrm>
            <a:off x="4274913" y="0"/>
            <a:ext cx="4068849" cy="727041"/>
          </a:xfrm>
        </p:spPr>
        <p:txBody>
          <a:bodyPr anchor="t">
            <a:normAutofit fontScale="90000"/>
          </a:bodyPr>
          <a:lstStyle/>
          <a:p>
            <a:pPr algn="ctr"/>
            <a:r>
              <a:rPr lang="he-IL" sz="4400" dirty="0"/>
              <a:t>דוגמה</a:t>
            </a:r>
            <a:r>
              <a:rPr lang="he-IL" sz="4800" dirty="0"/>
              <a:t> למהלך</a:t>
            </a:r>
          </a:p>
        </p:txBody>
      </p:sp>
      <p:sp>
        <p:nvSpPr>
          <p:cNvPr id="20" name="Rectangle 9">
            <a:extLst>
              <a:ext uri="{FF2B5EF4-FFF2-40B4-BE49-F238E27FC236}">
                <a16:creationId xmlns:a16="http://schemas.microsoft.com/office/drawing/2014/main" id="{CD1AAA2C-FBBE-42AA-B869-31D524B765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6112341"/>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11">
            <a:extLst>
              <a:ext uri="{FF2B5EF4-FFF2-40B4-BE49-F238E27FC236}">
                <a16:creationId xmlns:a16="http://schemas.microsoft.com/office/drawing/2014/main" id="{5F937BBF-9326-4230-AB1B-F1795E350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916936" y="4000284"/>
            <a:ext cx="54864" cy="420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picture containing text, checker, cosmetic&#10;&#10;Description automatically generated">
            <a:extLst>
              <a:ext uri="{FF2B5EF4-FFF2-40B4-BE49-F238E27FC236}">
                <a16:creationId xmlns:a16="http://schemas.microsoft.com/office/drawing/2014/main" id="{C1A4FCCD-708C-4EE5-B1A5-B0A333D0E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4112" y="763410"/>
            <a:ext cx="6630450" cy="4680000"/>
          </a:xfrm>
          <a:prstGeom prst="rect">
            <a:avLst/>
          </a:prstGeom>
        </p:spPr>
      </p:pic>
    </p:spTree>
    <p:extLst>
      <p:ext uri="{BB962C8B-B14F-4D97-AF65-F5344CB8AC3E}">
        <p14:creationId xmlns:p14="http://schemas.microsoft.com/office/powerpoint/2010/main" val="14641852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4CE5841-C184-4A70-A609-5FE4A5078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D1AAA2C-FBBE-42AA-B869-31D524B765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6112341"/>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F937BBF-9326-4230-AB1B-F1795E350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916936" y="4000284"/>
            <a:ext cx="54864" cy="420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picture containing text, checker, tiled&#10;&#10;Description automatically generated">
            <a:extLst>
              <a:ext uri="{FF2B5EF4-FFF2-40B4-BE49-F238E27FC236}">
                <a16:creationId xmlns:a16="http://schemas.microsoft.com/office/drawing/2014/main" id="{9F06A9F3-4461-47B9-B77E-98EFE76EF9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6248" y="1039717"/>
            <a:ext cx="5990875" cy="3795136"/>
          </a:xfrm>
          <a:prstGeom prst="rect">
            <a:avLst/>
          </a:prstGeom>
        </p:spPr>
      </p:pic>
      <p:pic>
        <p:nvPicPr>
          <p:cNvPr id="13" name="Picture 12" descr="A picture containing text, checker, cosmetic&#10;&#10;Description automatically generated">
            <a:extLst>
              <a:ext uri="{FF2B5EF4-FFF2-40B4-BE49-F238E27FC236}">
                <a16:creationId xmlns:a16="http://schemas.microsoft.com/office/drawing/2014/main" id="{4B544F23-E7AA-48BD-8EDA-E674A23AF7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25" y="1059817"/>
            <a:ext cx="5959146" cy="3775036"/>
          </a:xfrm>
          <a:prstGeom prst="rect">
            <a:avLst/>
          </a:prstGeom>
        </p:spPr>
      </p:pic>
    </p:spTree>
    <p:extLst>
      <p:ext uri="{BB962C8B-B14F-4D97-AF65-F5344CB8AC3E}">
        <p14:creationId xmlns:p14="http://schemas.microsoft.com/office/powerpoint/2010/main" val="30322948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4CE5841-C184-4A70-A609-5FE4A5078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D1AAA2C-FBBE-42AA-B869-31D524B765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6112341"/>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F937BBF-9326-4230-AB1B-F1795E350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916936" y="4000284"/>
            <a:ext cx="54864" cy="42062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A picture containing text, checker, cosmetic&#10;&#10;Description automatically generated">
            <a:extLst>
              <a:ext uri="{FF2B5EF4-FFF2-40B4-BE49-F238E27FC236}">
                <a16:creationId xmlns:a16="http://schemas.microsoft.com/office/drawing/2014/main" id="{8DBB0DF7-A437-42B2-A1E4-20F82F8594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24561" y="1255220"/>
            <a:ext cx="5829916" cy="3600951"/>
          </a:xfrm>
          <a:prstGeom prst="rect">
            <a:avLst/>
          </a:prstGeom>
        </p:spPr>
      </p:pic>
      <p:pic>
        <p:nvPicPr>
          <p:cNvPr id="11" name="Picture 10" descr="A picture containing text, checker&#10;&#10;Description automatically generated">
            <a:extLst>
              <a:ext uri="{FF2B5EF4-FFF2-40B4-BE49-F238E27FC236}">
                <a16:creationId xmlns:a16="http://schemas.microsoft.com/office/drawing/2014/main" id="{DE305B58-23A2-44C1-9DE3-5EBF320F71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257" y="1256171"/>
            <a:ext cx="5829916" cy="3600000"/>
          </a:xfrm>
          <a:prstGeom prst="rect">
            <a:avLst/>
          </a:prstGeom>
        </p:spPr>
      </p:pic>
    </p:spTree>
    <p:extLst>
      <p:ext uri="{BB962C8B-B14F-4D97-AF65-F5344CB8AC3E}">
        <p14:creationId xmlns:p14="http://schemas.microsoft.com/office/powerpoint/2010/main" val="61698056"/>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630</TotalTime>
  <Words>665</Words>
  <Application>Microsoft Office PowerPoint</Application>
  <PresentationFormat>Widescreen</PresentationFormat>
  <Paragraphs>34</Paragraphs>
  <Slides>11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David</vt:lpstr>
      <vt:lpstr>Neue Haas Grotesk Text Pro</vt:lpstr>
      <vt:lpstr>Neue Haas Grotesk Text Pro (Body)</vt:lpstr>
      <vt:lpstr>AccentBoxVTI</vt:lpstr>
      <vt:lpstr>Checkers</vt:lpstr>
      <vt:lpstr>דמקה הוא משחק לוח שמשחקים בדרך כלל על לוח בעל 64 משבצות . המשחק מיועד לשני שחקנים שלכל אחד מהם יש 12 אבני משחק ולכל שחקן צבע משלו. יש כמה וריאציות למשחק למשל משחק דמקה עם לוח של 100 משבצות ו20 אבני משחק.  מטרת המשחק היא להוריד מהלוח את כל האבנים של היריב(שזוהי נקראת בעצם פעולת "אכילה"), או לחסום אותם , כלומר לא לאפשר ליריב לקיים מהלך. שחקן שנשאר ללא אבני משחק או ללא מסע אפשרי מוכרז כמפסיד.   </vt:lpstr>
      <vt:lpstr>מאפייני המשחק</vt:lpstr>
      <vt:lpstr>חוקי המשחק</vt:lpstr>
      <vt:lpstr>Min-Max אלגוריתם</vt:lpstr>
      <vt:lpstr>Alpha–beta pruning</vt:lpstr>
      <vt:lpstr>דוגמה למהלך</vt:lpstr>
      <vt:lpstr>PowerPoint Presentation</vt:lpstr>
      <vt:lpstr>PowerPoint Presentation</vt:lpstr>
      <vt:lpstr>כלים לביצוע</vt:lpstr>
      <vt:lpstr>סרטון הדגמה</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Checkers</dc:title>
  <dc:creator>evyatar037@gmail.com</dc:creator>
  <cp:lastModifiedBy>סהר ישראל</cp:lastModifiedBy>
  <cp:revision>136</cp:revision>
  <dcterms:created xsi:type="dcterms:W3CDTF">2021-06-03T13:19:40Z</dcterms:created>
  <dcterms:modified xsi:type="dcterms:W3CDTF">2021-06-14T13:05:40Z</dcterms:modified>
</cp:coreProperties>
</file>

<file path=docProps/thumbnail.jpeg>
</file>